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1"/>
  </p:sldMasterIdLst>
  <p:sldIdLst>
    <p:sldId id="263" r:id="rId2"/>
    <p:sldId id="264" r:id="rId3"/>
    <p:sldId id="267" r:id="rId4"/>
    <p:sldId id="257" r:id="rId5"/>
    <p:sldId id="258" r:id="rId6"/>
    <p:sldId id="265" r:id="rId7"/>
    <p:sldId id="260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405"/>
  </p:normalViewPr>
  <p:slideViewPr>
    <p:cSldViewPr snapToGrid="0" snapToObjects="1">
      <p:cViewPr varScale="1">
        <p:scale>
          <a:sx n="131" d="100"/>
          <a:sy n="131" d="100"/>
        </p:scale>
        <p:origin x="3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D68ED-3B97-BB47-8562-AC374A3776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8CB1ED-F2FF-E447-9FF4-7ABBE9B706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5E2548-C8A7-5C4A-AE07-8C1130ADA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2/5/22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3D56C5-B26F-334C-B671-2302AB9B3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B007E0-5126-7941-9AD6-B38F4E328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291198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5ACB6-AB72-EF48-BD2B-106AD213B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B33D9A-2A04-6241-8012-E24877A1E7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8B1BEA-1C33-534F-9A8E-290E1E7B8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2/5/22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16C1A4-8183-F04B-8639-A6DD932A3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0276BC-965C-8146-81F8-C8C17B504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856752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9A1A3-1606-D04B-9D0C-40104FAB7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D92698-751D-784D-9BD8-7097D8DC9D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D83DEA-D9D4-FC4F-B0BE-C6E9543D5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2/5/22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53A915-9245-A544-AB31-92F8E5478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4EC044-CCE0-0048-A3E6-6278BA3BD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562676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0FAD6-A3CD-F448-A47E-826C8E322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6A17D3-933C-8E48-8D87-81C779837B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7972A4-F4EB-0849-AC40-EA87B8571B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74B65A-16D0-EB4B-A392-ACAA8EEB4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2/5/22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1070EB-E015-6747-AA9D-404EEF7AF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D17498-1A4B-2343-B37D-6430DBE9A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169826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FBDD3-6130-6D41-A0E9-AF3EDD8A1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AB1D3D-C7CC-B441-A7B7-228FBD2E41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EB1B4C-91E1-7A45-9CB9-9C013B8989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082AB8-9959-6047-B4E8-1FD9D4BAB7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77FFA1-27BF-C04F-98EE-5980A01440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864259-179F-094A-8F32-A539D84E7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2/5/22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9A5ACA-9B10-C249-BC42-9BF1C2CC8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F8DBA2-3792-914E-B9F4-05B35BCA7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957370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F5584-304F-7349-A384-1DAD2DB61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2B47B1-B956-CB4B-BDFD-C834EFABF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2/5/22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B050F3-5FDC-5D40-BE90-5E507903B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04E282-3520-5842-A446-57EB5BEC5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079118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6FC4EE-9CD9-2E4F-A41D-9530B3956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2/5/22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99474D-6A96-E843-A52D-37E6780B2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B74EF3-B539-1544-89A3-8228F7CB1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041538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D5FEA-4DA8-8049-B83C-D25F20F40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DA9BA-3406-F841-B6C6-44CA9B8B7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513C21-282B-F04B-9844-47C206062A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AFCA42-D5D5-2447-A459-22E9EB20C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2/5/22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449E78-650F-E940-B922-F390CB413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7B744B-7497-7542-948B-DFE05071F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587487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17596-EECF-1348-86A3-76E0EC6C9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28FC68-6416-164E-9EA0-269FED45FD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C24EF9-2F09-9847-96FF-AEFC267506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1F5538-3CF3-FC43-98B8-5D0BED387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2/5/22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76E903-7E7A-6A4F-90F1-B18A813FE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278382-FB8D-2441-A0D0-7FE2FFCC2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432787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136D8-FB73-D24D-92CD-CEE0C1CDE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0DDC30-DF7A-6D47-9A68-4907200C1B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E1F5AB-5EEA-C243-A8F2-2A73B9A89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2/5/22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D77A44-AD33-7B43-B416-6F49E9C9E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02644-0AC2-504C-A2FB-7A8992184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731085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3815EC-A386-5B40-B782-664FB7FC7F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5F9818-3200-5E45-BBB9-4A3AD6251F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F25646-DF9F-3C47-AD4C-0733C2D05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2/5/22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43767-C7D5-134D-9497-2C8FA3BBE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4E837F-8411-EB4D-8F6D-42CE102FF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258486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23BF61-657B-BF42-80EE-2687FE45F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0F986A-ECD8-0E47-9DFB-E1A811B9D1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6CC8B2-7CD5-014F-9C55-A76AF8ACCA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2/5/22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E40547-E003-D746-8C53-5951A7ED6A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8B69D7-6D36-1A41-B7A7-C28CCEC8A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114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0598E-E079-C840-9CC9-A20A4798A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Core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47509-4E99-B147-A0D7-41C2238C1F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FF0000"/>
                </a:solidFill>
              </a:rPr>
              <a:t>150 PPV </a:t>
            </a:r>
            <a:r>
              <a:rPr lang="en-US" dirty="0"/>
              <a:t>before 10</a:t>
            </a:r>
            <a:r>
              <a:rPr lang="en-US" baseline="30000" dirty="0"/>
              <a:t>th</a:t>
            </a:r>
            <a:r>
              <a:rPr lang="en-US" dirty="0"/>
              <a:t> of Every Month with </a:t>
            </a:r>
            <a:r>
              <a:rPr lang="en-US" b="1" dirty="0">
                <a:solidFill>
                  <a:srgbClr val="FF0000"/>
                </a:solidFill>
              </a:rPr>
              <a:t>500 PV Circle</a:t>
            </a:r>
          </a:p>
          <a:p>
            <a:pPr>
              <a:lnSpc>
                <a:spcPct val="150000"/>
              </a:lnSpc>
            </a:pPr>
            <a:r>
              <a:rPr lang="en-US" dirty="0"/>
              <a:t>WT- CEP ( Listen 1 audio/ video – 30 min/ day)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FF0000"/>
                </a:solidFill>
              </a:rPr>
              <a:t>5 LCC </a:t>
            </a:r>
            <a:r>
              <a:rPr lang="en-US" dirty="0"/>
              <a:t>( Loyal Customer Club)</a:t>
            </a:r>
          </a:p>
          <a:p>
            <a:pPr>
              <a:lnSpc>
                <a:spcPct val="150000"/>
              </a:lnSpc>
            </a:pPr>
            <a:r>
              <a:rPr lang="en-US" dirty="0"/>
              <a:t>Do 10 Core steps on a Daily basis and Report it in Mobile App</a:t>
            </a:r>
          </a:p>
          <a:p>
            <a:pPr>
              <a:lnSpc>
                <a:spcPct val="150000"/>
              </a:lnSpc>
            </a:pPr>
            <a:r>
              <a:rPr lang="en-US" dirty="0"/>
              <a:t>Working Bag ( carry all Vestige, WT Tools, DEMO KIT)</a:t>
            </a:r>
          </a:p>
          <a:p>
            <a:pPr>
              <a:lnSpc>
                <a:spcPct val="150000"/>
              </a:lnSpc>
            </a:pPr>
            <a:r>
              <a:rPr lang="en-US" dirty="0"/>
              <a:t>Plan Show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2B56B2-DBB2-564D-A99B-9EBA3BC75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1501"/>
            <a:ext cx="960698" cy="8997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59D2DB2-86AD-0D4C-BA5A-C05457EA10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113" b="16198"/>
          <a:stretch/>
        </p:blipFill>
        <p:spPr>
          <a:xfrm>
            <a:off x="11084776" y="21501"/>
            <a:ext cx="1107224" cy="89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0218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018C9DA-FB57-BD43-BB41-7E6EB2435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1501"/>
            <a:ext cx="960698" cy="8997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704E99-9051-934D-8A9D-D84A814E94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113" b="16198"/>
          <a:stretch/>
        </p:blipFill>
        <p:spPr>
          <a:xfrm>
            <a:off x="11084776" y="21501"/>
            <a:ext cx="1107224" cy="899744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5B16FCB-15C6-B04D-8363-FC70023281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51" b="12587"/>
          <a:stretch/>
        </p:blipFill>
        <p:spPr>
          <a:xfrm>
            <a:off x="1173622" y="471373"/>
            <a:ext cx="9844755" cy="59007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88AE4F1-BDF4-9442-A4E7-E999B7AB31C9}"/>
              </a:ext>
            </a:extLst>
          </p:cNvPr>
          <p:cNvSpPr txBox="1"/>
          <p:nvPr/>
        </p:nvSpPr>
        <p:spPr>
          <a:xfrm>
            <a:off x="2685327" y="2314938"/>
            <a:ext cx="1192192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150 PV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A4B620-6767-E248-A0DE-0E80292E09DC}"/>
              </a:ext>
            </a:extLst>
          </p:cNvPr>
          <p:cNvSpPr txBox="1"/>
          <p:nvPr/>
        </p:nvSpPr>
        <p:spPr>
          <a:xfrm>
            <a:off x="5220182" y="2314938"/>
            <a:ext cx="1979271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853357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E8770-C3E9-E346-B89E-7A0A023A1A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5939" y="1930706"/>
            <a:ext cx="5171126" cy="2096545"/>
          </a:xfrm>
        </p:spPr>
        <p:txBody>
          <a:bodyPr/>
          <a:lstStyle/>
          <a:p>
            <a:r>
              <a:rPr lang="en-US" b="1" dirty="0"/>
              <a:t>Power of </a:t>
            </a:r>
            <a:br>
              <a:rPr lang="en-US" b="1" dirty="0"/>
            </a:br>
            <a:r>
              <a:rPr lang="en-US" b="1" dirty="0"/>
              <a:t>500 PV CIRCLE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8CBDCC-DA55-8D40-B276-6C87945BF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6124" y="379783"/>
            <a:ext cx="4432710" cy="5573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174886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58953-115A-9648-AB37-019FD8CC1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392" y="147867"/>
            <a:ext cx="9291215" cy="1049235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Why – 500 PV Circle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C5F2D7-70F8-4B4B-B295-9211C17F92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661" y="1391656"/>
            <a:ext cx="10710152" cy="5123924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We are in turnover based business</a:t>
            </a:r>
          </a:p>
          <a:p>
            <a:pPr>
              <a:lnSpc>
                <a:spcPct val="150000"/>
              </a:lnSpc>
            </a:pPr>
            <a:r>
              <a:rPr lang="en-US" dirty="0"/>
              <a:t>The most important aspect of any business – sales/ volume/ Turnover</a:t>
            </a:r>
          </a:p>
          <a:p>
            <a:pPr>
              <a:lnSpc>
                <a:spcPct val="150000"/>
              </a:lnSpc>
            </a:pPr>
            <a:r>
              <a:rPr lang="en-US" dirty="0"/>
              <a:t>100 PV – Consumer Mindset</a:t>
            </a:r>
          </a:p>
          <a:p>
            <a:pPr>
              <a:lnSpc>
                <a:spcPct val="150000"/>
              </a:lnSpc>
            </a:pPr>
            <a:r>
              <a:rPr lang="en-US" dirty="0"/>
              <a:t>500 PV – Business Man Mindset</a:t>
            </a:r>
          </a:p>
          <a:p>
            <a:pPr>
              <a:lnSpc>
                <a:spcPct val="150000"/>
              </a:lnSpc>
            </a:pPr>
            <a:r>
              <a:rPr lang="en-US" dirty="0"/>
              <a:t>Complete 500 PV – 1</a:t>
            </a:r>
            <a:r>
              <a:rPr lang="en-US" baseline="30000" dirty="0"/>
              <a:t>st</a:t>
            </a:r>
            <a:r>
              <a:rPr lang="en-US" dirty="0"/>
              <a:t> week or every Month</a:t>
            </a:r>
          </a:p>
          <a:p>
            <a:pPr>
              <a:lnSpc>
                <a:spcPct val="150000"/>
              </a:lnSpc>
            </a:pPr>
            <a:r>
              <a:rPr lang="en-US" dirty="0"/>
              <a:t>Maintain Customer record ( 20-30 loyal consumer), CNC</a:t>
            </a:r>
          </a:p>
          <a:p>
            <a:pPr>
              <a:lnSpc>
                <a:spcPct val="150000"/>
              </a:lnSpc>
            </a:pPr>
            <a:r>
              <a:rPr lang="en-US" dirty="0"/>
              <a:t>Keep Stock – 15-20 k in your House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675810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0836B-2C13-AE4E-985A-882D6FD3E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Magic of 500 PV on Your Cheque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E0BD8AC-E1DD-E44C-A83F-A06893B1AE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3499818"/>
              </p:ext>
            </p:extLst>
          </p:nvPr>
        </p:nvGraphicFramePr>
        <p:xfrm>
          <a:off x="1099226" y="2016124"/>
          <a:ext cx="10254575" cy="35383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2970">
                  <a:extLst>
                    <a:ext uri="{9D8B030D-6E8A-4147-A177-3AD203B41FA5}">
                      <a16:colId xmlns:a16="http://schemas.microsoft.com/office/drawing/2014/main" val="1496408920"/>
                    </a:ext>
                  </a:extLst>
                </a:gridCol>
                <a:gridCol w="2560535">
                  <a:extLst>
                    <a:ext uri="{9D8B030D-6E8A-4147-A177-3AD203B41FA5}">
                      <a16:colId xmlns:a16="http://schemas.microsoft.com/office/drawing/2014/main" val="2062209047"/>
                    </a:ext>
                  </a:extLst>
                </a:gridCol>
                <a:gridCol w="2560535">
                  <a:extLst>
                    <a:ext uri="{9D8B030D-6E8A-4147-A177-3AD203B41FA5}">
                      <a16:colId xmlns:a16="http://schemas.microsoft.com/office/drawing/2014/main" val="2307232575"/>
                    </a:ext>
                  </a:extLst>
                </a:gridCol>
                <a:gridCol w="2560535">
                  <a:extLst>
                    <a:ext uri="{9D8B030D-6E8A-4147-A177-3AD203B41FA5}">
                      <a16:colId xmlns:a16="http://schemas.microsoft.com/office/drawing/2014/main" val="3959493228"/>
                    </a:ext>
                  </a:extLst>
                </a:gridCol>
              </a:tblGrid>
              <a:tr h="129227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Cheque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Turnover  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Turnover GPV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No of 500 PV Circle  Achievers</a:t>
                      </a:r>
                    </a:p>
                    <a:p>
                      <a:pPr algn="ctr"/>
                      <a:r>
                        <a:rPr lang="en-US" sz="2400" dirty="0"/>
                        <a:t>In team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395697"/>
                  </a:ext>
                </a:extLst>
              </a:tr>
              <a:tr h="74869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25 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3.75 lac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12500 PV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rgbClr val="FF0000"/>
                          </a:solidFill>
                        </a:rPr>
                        <a:t>25</a:t>
                      </a:r>
                      <a:r>
                        <a:rPr lang="en-US" sz="2800" dirty="0"/>
                        <a:t> x 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551735"/>
                  </a:ext>
                </a:extLst>
              </a:tr>
              <a:tr h="74869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50 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7.5 lac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25000 PV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rgbClr val="FF0000"/>
                          </a:solidFill>
                        </a:rPr>
                        <a:t>50</a:t>
                      </a:r>
                      <a:r>
                        <a:rPr lang="en-US" sz="2800" dirty="0"/>
                        <a:t> x 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861351"/>
                  </a:ext>
                </a:extLst>
              </a:tr>
              <a:tr h="74869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 Lac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15 lac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50000 PV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rgbClr val="FF0000"/>
                          </a:solidFill>
                        </a:rPr>
                        <a:t>100</a:t>
                      </a:r>
                      <a:r>
                        <a:rPr lang="en-US" sz="2800" dirty="0"/>
                        <a:t> x 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794467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E3D4BC89-9425-EE4B-B50C-0DD9401CE1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8766" y="39470"/>
            <a:ext cx="1313234" cy="16512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F7E1F14-7001-1E41-AE9F-009CE966BB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470"/>
            <a:ext cx="1313234" cy="1651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251887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BD1D0-305F-4F4E-A7A1-D648B43FE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2935"/>
          </a:xfrm>
        </p:spPr>
        <p:txBody>
          <a:bodyPr/>
          <a:lstStyle/>
          <a:p>
            <a:pPr algn="ctr"/>
            <a:r>
              <a:rPr lang="en-US" b="1" dirty="0"/>
              <a:t>Create LOB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2D85E-073C-E745-B746-C16811B23C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60000"/>
              </a:lnSpc>
            </a:pPr>
            <a:r>
              <a:rPr lang="en-US" sz="4800" dirty="0"/>
              <a:t>L - Life</a:t>
            </a:r>
          </a:p>
          <a:p>
            <a:pPr>
              <a:lnSpc>
                <a:spcPct val="160000"/>
              </a:lnSpc>
            </a:pPr>
            <a:r>
              <a:rPr lang="en-US" sz="4800" dirty="0"/>
              <a:t>O- Of</a:t>
            </a:r>
          </a:p>
          <a:p>
            <a:pPr>
              <a:lnSpc>
                <a:spcPct val="160000"/>
              </a:lnSpc>
            </a:pPr>
            <a:r>
              <a:rPr lang="en-US" sz="4800" dirty="0"/>
              <a:t>B – Bliss (</a:t>
            </a:r>
            <a:r>
              <a:rPr lang="hi-IN" sz="4800" dirty="0"/>
              <a:t>परमानंद</a:t>
            </a:r>
            <a:r>
              <a:rPr lang="en-US" sz="4800" dirty="0"/>
              <a:t>/ Complete Happiness)</a:t>
            </a:r>
          </a:p>
        </p:txBody>
      </p:sp>
    </p:spTree>
    <p:extLst>
      <p:ext uri="{BB962C8B-B14F-4D97-AF65-F5344CB8AC3E}">
        <p14:creationId xmlns:p14="http://schemas.microsoft.com/office/powerpoint/2010/main" val="35256220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BDBE8-1E3F-B74B-8B78-4DEC088E5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34902"/>
          </a:xfrm>
        </p:spPr>
        <p:txBody>
          <a:bodyPr/>
          <a:lstStyle/>
          <a:p>
            <a:pPr algn="ctr"/>
            <a:r>
              <a:rPr lang="en-US" b="1" dirty="0"/>
              <a:t>3 Type of People</a:t>
            </a:r>
          </a:p>
        </p:txBody>
      </p:sp>
      <p:pic>
        <p:nvPicPr>
          <p:cNvPr id="1026" name="Picture 2" descr="Download Traffic Light Png Hd - Clip Art Traffic Signal, Transparent Png ,  Transparent Png Image - PNGitem">
            <a:extLst>
              <a:ext uri="{FF2B5EF4-FFF2-40B4-BE49-F238E27FC236}">
                <a16:creationId xmlns:a16="http://schemas.microsoft.com/office/drawing/2014/main" id="{4F33135C-E516-B448-B3B9-46C03F1276B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38199" y="1683796"/>
            <a:ext cx="2757755" cy="453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2C036F2-5A77-3F4F-8D22-8B6A3DB105BC}"/>
              </a:ext>
            </a:extLst>
          </p:cNvPr>
          <p:cNvSpPr txBox="1"/>
          <p:nvPr/>
        </p:nvSpPr>
        <p:spPr>
          <a:xfrm>
            <a:off x="3992366" y="2251198"/>
            <a:ext cx="5650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6">
                    <a:lumMod val="50000"/>
                  </a:schemeClr>
                </a:solidFill>
              </a:rPr>
              <a:t>GREEN</a:t>
            </a:r>
            <a:r>
              <a:rPr lang="en-US" sz="2800" dirty="0"/>
              <a:t> -  NOW-  Ready to take Action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7DB446-A51E-0141-B510-A98BA9A69B5B}"/>
              </a:ext>
            </a:extLst>
          </p:cNvPr>
          <p:cNvSpPr txBox="1"/>
          <p:nvPr/>
        </p:nvSpPr>
        <p:spPr>
          <a:xfrm>
            <a:off x="3992366" y="3692764"/>
            <a:ext cx="7758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highlight>
                  <a:srgbClr val="FFFF00"/>
                </a:highlight>
              </a:rPr>
              <a:t>YELLOW </a:t>
            </a:r>
            <a:r>
              <a:rPr lang="en-US" sz="2800" dirty="0"/>
              <a:t>-  LATER/ SOMETIME- 50-50 type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2B60E0-9843-0447-B74A-84FC15890F4A}"/>
              </a:ext>
            </a:extLst>
          </p:cNvPr>
          <p:cNvSpPr txBox="1"/>
          <p:nvPr/>
        </p:nvSpPr>
        <p:spPr>
          <a:xfrm>
            <a:off x="3992366" y="5111033"/>
            <a:ext cx="7347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RED</a:t>
            </a:r>
            <a:r>
              <a:rPr lang="en-US" sz="2800" dirty="0"/>
              <a:t> -  NEVER -  Non Performer/ Not Interested</a:t>
            </a:r>
          </a:p>
        </p:txBody>
      </p:sp>
    </p:spTree>
    <p:extLst>
      <p:ext uri="{BB962C8B-B14F-4D97-AF65-F5344CB8AC3E}">
        <p14:creationId xmlns:p14="http://schemas.microsoft.com/office/powerpoint/2010/main" val="5781012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EDE5F-80E9-2C47-ABDA-78013C448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How To identify the categories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8B70B4A-FBDE-CC4F-A5AE-4006E90002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9721131"/>
              </p:ext>
            </p:extLst>
          </p:nvPr>
        </p:nvGraphicFramePr>
        <p:xfrm>
          <a:off x="838200" y="2124181"/>
          <a:ext cx="10515600" cy="334276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500901">
                  <a:extLst>
                    <a:ext uri="{9D8B030D-6E8A-4147-A177-3AD203B41FA5}">
                      <a16:colId xmlns:a16="http://schemas.microsoft.com/office/drawing/2014/main" val="2420260960"/>
                    </a:ext>
                  </a:extLst>
                </a:gridCol>
                <a:gridCol w="8014699">
                  <a:extLst>
                    <a:ext uri="{9D8B030D-6E8A-4147-A177-3AD203B41FA5}">
                      <a16:colId xmlns:a16="http://schemas.microsoft.com/office/drawing/2014/main" val="3733467801"/>
                    </a:ext>
                  </a:extLst>
                </a:gridCol>
              </a:tblGrid>
              <a:tr h="83569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PAC, 500 PV CIRCLE, CORE, GO-GETTER, PASE, SELF -150 PPV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565361"/>
                  </a:ext>
                </a:extLst>
              </a:tr>
              <a:tr h="83569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GREEN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REGULAR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913006"/>
                  </a:ext>
                </a:extLst>
              </a:tr>
              <a:tr h="83569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YELLOW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SOMETIME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422216"/>
                  </a:ext>
                </a:extLst>
              </a:tr>
              <a:tr h="83569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NEVER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2792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3029252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</TotalTime>
  <Words>249</Words>
  <Application>Microsoft Macintosh PowerPoint</Application>
  <PresentationFormat>Widescreen</PresentationFormat>
  <Paragraphs>52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Core</vt:lpstr>
      <vt:lpstr>PowerPoint Presentation</vt:lpstr>
      <vt:lpstr>Power of  500 PV CIRCLE</vt:lpstr>
      <vt:lpstr>Why – 500 PV Circle</vt:lpstr>
      <vt:lpstr>Magic of 500 PV on Your Cheque</vt:lpstr>
      <vt:lpstr>Create LOB</vt:lpstr>
      <vt:lpstr>3 Type of People</vt:lpstr>
      <vt:lpstr>How To identify the categories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Anoop Gupta</dc:creator>
  <cp:lastModifiedBy>Anoop Gupta</cp:lastModifiedBy>
  <cp:revision>13</cp:revision>
  <dcterms:created xsi:type="dcterms:W3CDTF">2022-01-22T13:45:51Z</dcterms:created>
  <dcterms:modified xsi:type="dcterms:W3CDTF">2022-02-05T13:01:04Z</dcterms:modified>
</cp:coreProperties>
</file>